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>
          <p15:clr>
            <a:srgbClr val="A4A3A4"/>
          </p15:clr>
        </p15:guide>
        <p15:guide id="2" pos="7673">
          <p15:clr>
            <a:srgbClr val="A4A3A4"/>
          </p15:clr>
        </p15:guide>
        <p15:guide id="3" orient="horz">
          <p15:clr>
            <a:srgbClr val="A4A3A4"/>
          </p15:clr>
        </p15:guide>
        <p15:guide id="4" orient="horz" pos="43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672" y="60"/>
      </p:cViewPr>
      <p:guideLst>
        <p:guide/>
        <p:guide pos="7673"/>
        <p:guide orient="horz"/>
        <p:guide orient="horz" pos="43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644baa2b7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3644baa2b7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44baa2b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3644baa2b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644baa2b7f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3644baa2b7f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644baa2b7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3644baa2b7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AD49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0" y="2362201"/>
            <a:ext cx="12180888" cy="2133598"/>
          </a:xfrm>
          <a:prstGeom prst="rect">
            <a:avLst/>
          </a:prstGeom>
          <a:solidFill>
            <a:srgbClr val="069A7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1487736" y="2590801"/>
            <a:ext cx="5875089" cy="1533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Estudio de la caída de un meteorito: gravedad vs atmósfera</a:t>
            </a:r>
            <a:endParaRPr sz="45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43775" y="2976322"/>
            <a:ext cx="3562569" cy="895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1440111" y="548534"/>
            <a:ext cx="5875200" cy="8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>
                <a:solidFill>
                  <a:schemeClr val="lt1"/>
                </a:solidFill>
              </a:rPr>
              <a:t>Marco Teórico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3" name="Google Shape;93;p14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440111" y="2171702"/>
                <a:ext cx="6522900" cy="29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rmAutofit/>
              </a:bodyPr>
              <a:lstStyle/>
              <a:p>
                <a:pPr marL="0" lvl="0" indent="0" algn="just">
                  <a:spcBef>
                    <a:spcPts val="0"/>
                  </a:spcBef>
                  <a:buSzPts val="1600"/>
                </a:pPr>
                <a:r>
                  <a:rPr lang="es-CO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El fenómeno de la caída de un meteorito puede modelarse aplicando las leyes de la dinámica y considerando tanto la gravedad como la resistencia del aire.</a:t>
                </a:r>
              </a:p>
              <a:p>
                <a:pPr marL="0" lvl="0" indent="0" algn="just">
                  <a:spcBef>
                    <a:spcPts val="0"/>
                  </a:spcBef>
                  <a:buSzPts val="1600"/>
                </a:pPr>
                <a:endParaRPr lang="es-CO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lvl="0" indent="-342900" algn="just">
                  <a:spcBef>
                    <a:spcPts val="0"/>
                  </a:spcBef>
                  <a:buSzPts val="16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20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𝑔</m:t>
                        </m:r>
                      </m:sub>
                    </m:sSub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𝑚𝑔</m:t>
                    </m:r>
                  </m:oMath>
                </a14:m>
                <a:endParaRPr lang="es-CO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lvl="0" indent="-342900" algn="just">
                  <a:spcBef>
                    <a:spcPts val="0"/>
                  </a:spcBef>
                  <a:buSzPts val="16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20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sub>
                    </m:sSub>
                    <m:r>
                      <a:rPr lang="es-CO" sz="20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f>
                      <m:fPr>
                        <m:ctrlPr>
                          <a:rPr lang="es-CO" sz="20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s-CO" sz="20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𝐶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sub>
                    </m:sSub>
                    <m:r>
                      <a:rPr lang="es-CO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𝜌</m:t>
                    </m:r>
                    <m:d>
                      <m:dPr>
                        <m:ctrlP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h</m:t>
                        </m:r>
                      </m:e>
                    </m:d>
                    <m:r>
                      <a:rPr lang="es-CO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𝐴</m:t>
                    </m:r>
                    <m:sSup>
                      <m:sSupPr>
                        <m:ctrlP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p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</m:oMath>
                </a14:m>
                <a:endParaRPr lang="es-CO" sz="2000" b="0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342900" lvl="0" indent="-342900" algn="just">
                  <a:spcBef>
                    <a:spcPts val="0"/>
                  </a:spcBef>
                  <a:buSzPts val="16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</m:t>
                    </m:r>
                    <m:f>
                      <m:fPr>
                        <m:ctrlP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𝑑𝑣</m:t>
                        </m:r>
                      </m:num>
                      <m:den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𝑑𝑡</m:t>
                        </m:r>
                      </m:den>
                    </m:f>
                    <m:r>
                      <a:rPr lang="es-CO" sz="20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s-CO" sz="20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𝑚𝑔</m:t>
                    </m:r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−</m:t>
                    </m:r>
                    <m:f>
                      <m:fPr>
                        <m:ctrlP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𝐶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sub>
                    </m:sSub>
                    <m:r>
                      <a:rPr lang="es-CO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𝜌</m:t>
                    </m:r>
                    <m:d>
                      <m:dPr>
                        <m:ctrlP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h</m:t>
                        </m:r>
                      </m:e>
                    </m:d>
                    <m:r>
                      <a:rPr lang="es-CO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𝐴</m:t>
                    </m:r>
                    <m:sSup>
                      <m:sSupPr>
                        <m:ctrlP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p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</m:oMath>
                </a14:m>
                <a:endParaRPr lang="es-CO" sz="2000" b="0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342900" lvl="0" indent="-342900" algn="just">
                  <a:spcBef>
                    <a:spcPts val="0"/>
                  </a:spcBef>
                  <a:buSzPts val="16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s-CO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𝜌</m:t>
                    </m:r>
                    <m:d>
                      <m:dPr>
                        <m:ctrlP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h</m:t>
                        </m:r>
                      </m:e>
                    </m:d>
                    <m:r>
                      <a:rPr lang="es-CO" sz="20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b>
                      <m:sSubPr>
                        <m:ctrlPr>
                          <a:rPr lang="es-CO" sz="20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𝜌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0</m:t>
                        </m:r>
                      </m:sub>
                    </m:sSub>
                    <m:sSup>
                      <m:sSupPr>
                        <m:ctrlPr>
                          <a:rPr lang="es-CO" sz="20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𝑒</m:t>
                        </m:r>
                      </m:e>
                      <m:sup>
                        <m:f>
                          <m:fPr>
                            <m:type m:val="skw"/>
                            <m:ctrlPr>
                              <a:rPr lang="es-CO" sz="200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fPr>
                          <m:num>
                            <m:r>
                              <a:rPr lang="es-CO" sz="20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−</m:t>
                            </m:r>
                            <m:r>
                              <a:rPr lang="es-CO" sz="20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h</m:t>
                            </m:r>
                          </m:num>
                          <m:den>
                            <m:r>
                              <a:rPr lang="es-CO" sz="20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𝐻</m:t>
                            </m:r>
                          </m:den>
                        </m:f>
                      </m:sup>
                    </m:sSup>
                  </m:oMath>
                </a14:m>
                <a:endParaRPr lang="es-CO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lvl="0" indent="-342900" algn="just">
                  <a:spcBef>
                    <a:spcPts val="0"/>
                  </a:spcBef>
                  <a:buSzPts val="16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20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𝐸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𝑘</m:t>
                        </m:r>
                      </m:sub>
                    </m:sSub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f>
                      <m:fPr>
                        <m:ctrlP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den>
                    </m:f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</m:t>
                    </m:r>
                    <m:sSup>
                      <m:sSupPr>
                        <m:ctrlP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p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</m:oMath>
                </a14:m>
                <a:endParaRPr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93" name="Google Shape;93;p14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440111" y="2171702"/>
                <a:ext cx="6522900" cy="2952600"/>
              </a:xfrm>
              <a:prstGeom prst="rect">
                <a:avLst/>
              </a:prstGeom>
              <a:blipFill>
                <a:blip r:embed="rId3"/>
                <a:stretch>
                  <a:fillRect l="-467" t="-1443" r="-56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4" name="Google Shape;94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93801" y="548534"/>
            <a:ext cx="2532657" cy="63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ED565824-296B-5E4B-EE8F-4A34AB9565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0132" y="2558986"/>
            <a:ext cx="3847974" cy="2565316"/>
          </a:xfrm>
          <a:prstGeom prst="rect">
            <a:avLst/>
          </a:prstGeom>
        </p:spPr>
      </p:pic>
      <p:pic>
        <p:nvPicPr>
          <p:cNvPr id="1026" name="Picture 2" descr="Imagen generada">
            <a:extLst>
              <a:ext uri="{FF2B5EF4-FFF2-40B4-BE49-F238E27FC236}">
                <a16:creationId xmlns:a16="http://schemas.microsoft.com/office/drawing/2014/main" id="{479B4C10-2BD0-F096-BE4B-AE7519CCB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923" y="5124302"/>
            <a:ext cx="1615522" cy="1615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440111" y="548534"/>
            <a:ext cx="5875089" cy="852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>
                <a:solidFill>
                  <a:schemeClr val="lt1"/>
                </a:solidFill>
              </a:rPr>
              <a:t>Objetivos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1440111" y="2171702"/>
            <a:ext cx="6522789" cy="2952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285750" algn="just">
              <a:spcBef>
                <a:spcPts val="0"/>
              </a:spcBef>
              <a:buSzPts val="1600"/>
              <a:buFont typeface="Arial" panose="020B0604020202020204" pitchFamily="34" charset="0"/>
              <a:buChar char="•"/>
            </a:pPr>
            <a:r>
              <a:rPr lang="es-CO" sz="1600" dirty="0"/>
              <a:t>Realizar un gráfico de </a:t>
            </a:r>
            <a:r>
              <a:rPr lang="es-CO" sz="1600" b="1" dirty="0"/>
              <a:t>densidad atmosférica vs altura</a:t>
            </a:r>
            <a:r>
              <a:rPr lang="es-CO" sz="1600" dirty="0"/>
              <a:t>, para un análisis óptimo de las variables presentes.</a:t>
            </a:r>
          </a:p>
          <a:p>
            <a:pPr marL="285750" lvl="0" indent="-285750" algn="just">
              <a:spcBef>
                <a:spcPts val="0"/>
              </a:spcBef>
              <a:buSzPts val="1600"/>
              <a:buFont typeface="Arial" panose="020B0604020202020204" pitchFamily="34" charset="0"/>
              <a:buChar char="•"/>
            </a:pPr>
            <a:r>
              <a:rPr lang="es-CO" sz="1600" dirty="0"/>
              <a:t>Incorporar las variables de </a:t>
            </a:r>
            <a:r>
              <a:rPr lang="es-CO" sz="1600" b="1" dirty="0"/>
              <a:t>fuerza de arrastre</a:t>
            </a:r>
            <a:r>
              <a:rPr lang="es-CO" sz="1600" dirty="0"/>
              <a:t> y </a:t>
            </a:r>
            <a:r>
              <a:rPr lang="es-CO" sz="1600" b="1" dirty="0"/>
              <a:t>gravedad</a:t>
            </a:r>
            <a:r>
              <a:rPr lang="es-CO" sz="1600" dirty="0"/>
              <a:t> en la ecuación de movimiento diferencial.</a:t>
            </a:r>
          </a:p>
          <a:p>
            <a:pPr marL="285750" lvl="0" indent="-285750" algn="just">
              <a:spcBef>
                <a:spcPts val="0"/>
              </a:spcBef>
              <a:buSzPts val="1600"/>
              <a:buFont typeface="Arial" panose="020B0604020202020204" pitchFamily="34" charset="0"/>
              <a:buChar char="•"/>
            </a:pPr>
            <a:r>
              <a:rPr lang="es-CO" sz="1600" dirty="0"/>
              <a:t>Implementar la </a:t>
            </a:r>
            <a:r>
              <a:rPr lang="es-CO" sz="1600" b="1" dirty="0"/>
              <a:t>solución numérica</a:t>
            </a:r>
            <a:r>
              <a:rPr lang="es-CO" sz="1600" dirty="0"/>
              <a:t> de las ecuaciones para obtener: velocidad, posición y energía cinética del meteorito.</a:t>
            </a:r>
          </a:p>
          <a:p>
            <a:pPr marL="285750" lvl="0" indent="-285750" algn="just">
              <a:spcBef>
                <a:spcPts val="0"/>
              </a:spcBef>
              <a:buSzPts val="1600"/>
              <a:buFont typeface="Arial" panose="020B0604020202020204" pitchFamily="34" charset="0"/>
              <a:buChar char="•"/>
            </a:pPr>
            <a:r>
              <a:rPr lang="es-CO" sz="1600" dirty="0"/>
              <a:t>Simular la caída en </a:t>
            </a:r>
            <a:r>
              <a:rPr lang="es-CO" sz="1600" b="1" dirty="0"/>
              <a:t>dos casos reales específicos</a:t>
            </a:r>
            <a:r>
              <a:rPr lang="es-CO" sz="1600" dirty="0"/>
              <a:t>, con el fin de comparar resultados y analizar el impacto en cada situación.</a:t>
            </a:r>
            <a:endParaRPr sz="1600" dirty="0"/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93801" y="548534"/>
            <a:ext cx="2532653" cy="636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440BE19C-0527-45BC-9E70-A96C91D545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3" t="13420" r="5390" b="10577"/>
          <a:stretch>
            <a:fillRect/>
          </a:stretch>
        </p:blipFill>
        <p:spPr bwMode="auto">
          <a:xfrm>
            <a:off x="9098280" y="1988821"/>
            <a:ext cx="2228174" cy="2034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>
            <a:spLocks noGrp="1"/>
          </p:cNvSpPr>
          <p:nvPr>
            <p:ph type="ctrTitle"/>
          </p:nvPr>
        </p:nvSpPr>
        <p:spPr>
          <a:xfrm>
            <a:off x="1440111" y="548534"/>
            <a:ext cx="5875200" cy="8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>
                <a:solidFill>
                  <a:schemeClr val="lt1"/>
                </a:solidFill>
              </a:rPr>
              <a:t>Resultados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6"/>
          <p:cNvSpPr txBox="1">
            <a:spLocks noGrp="1"/>
          </p:cNvSpPr>
          <p:nvPr>
            <p:ph type="subTitle" idx="1"/>
          </p:nvPr>
        </p:nvSpPr>
        <p:spPr>
          <a:xfrm>
            <a:off x="477436" y="2335026"/>
            <a:ext cx="4940384" cy="29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algn="l"/>
            <a:r>
              <a:rPr lang="es-CO" sz="1600" b="1" dirty="0"/>
              <a:t>Caso </a:t>
            </a:r>
            <a:r>
              <a:rPr lang="es-CO" sz="1600" b="1" dirty="0" err="1"/>
              <a:t>Chelyabinsk</a:t>
            </a:r>
            <a:r>
              <a:rPr lang="es-CO" sz="1600" b="1" dirty="0"/>
              <a:t> (2013)</a:t>
            </a:r>
          </a:p>
          <a:p>
            <a:pPr algn="l"/>
            <a:r>
              <a:rPr lang="es-CO" sz="1600" dirty="0"/>
              <a:t>Masa: 1.1 × 10⁷ kg</a:t>
            </a:r>
          </a:p>
          <a:p>
            <a:pPr algn="l"/>
            <a:r>
              <a:rPr lang="es-CO" sz="1600" dirty="0"/>
              <a:t>Diámetro: 18.0 m</a:t>
            </a:r>
          </a:p>
          <a:p>
            <a:pPr algn="l"/>
            <a:r>
              <a:rPr lang="es-CO" sz="1600" dirty="0"/>
              <a:t>Velocidad inicial: 19,000 m/s</a:t>
            </a:r>
          </a:p>
          <a:p>
            <a:pPr algn="l"/>
            <a:r>
              <a:rPr lang="es-CO" sz="1600" dirty="0"/>
              <a:t>Altura inicial: 100,000 m</a:t>
            </a:r>
          </a:p>
          <a:p>
            <a:pPr algn="l"/>
            <a:r>
              <a:rPr lang="es-CO" sz="1600" dirty="0"/>
              <a:t>Coeficiente de arrastre: Cd = 1.0</a:t>
            </a:r>
          </a:p>
          <a:p>
            <a:pPr algn="l"/>
            <a:r>
              <a:rPr lang="es-CO" sz="1600" dirty="0"/>
              <a:t>Densidad del aire al nivel del mar: </a:t>
            </a:r>
            <a:r>
              <a:rPr lang="el-GR" sz="1600" dirty="0"/>
              <a:t>ρ₀ = 1.225 </a:t>
            </a:r>
            <a:r>
              <a:rPr lang="es-CO" sz="1600" dirty="0"/>
              <a:t>kg/m³</a:t>
            </a:r>
          </a:p>
          <a:p>
            <a:pPr algn="l"/>
            <a:r>
              <a:rPr lang="es-CO" sz="1600" dirty="0"/>
              <a:t>Altura de escala: H = 8,000 m</a:t>
            </a:r>
          </a:p>
          <a:p>
            <a:endParaRPr lang="es-CO" sz="1600" dirty="0"/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dirty="0"/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93801" y="548534"/>
            <a:ext cx="2532657" cy="63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C9EA0891-D0AF-92B1-01D1-DB77C63E4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916" y="1800077"/>
            <a:ext cx="5685885" cy="377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>
            <a:spLocks noGrp="1"/>
          </p:cNvSpPr>
          <p:nvPr>
            <p:ph type="ctrTitle"/>
          </p:nvPr>
        </p:nvSpPr>
        <p:spPr>
          <a:xfrm>
            <a:off x="1440111" y="548534"/>
            <a:ext cx="5875200" cy="8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>
                <a:solidFill>
                  <a:schemeClr val="lt1"/>
                </a:solidFill>
              </a:rPr>
              <a:t>Resultados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ubTitle" idx="1"/>
          </p:nvPr>
        </p:nvSpPr>
        <p:spPr>
          <a:xfrm>
            <a:off x="525711" y="2620244"/>
            <a:ext cx="6522900" cy="29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s-ES" sz="1600" b="1" dirty="0"/>
              <a:t>Caso </a:t>
            </a:r>
            <a:r>
              <a:rPr lang="es-ES" sz="1600" b="1" dirty="0" err="1"/>
              <a:t>Tunguska</a:t>
            </a:r>
            <a:endParaRPr lang="es-ES" sz="1600" b="1" dirty="0"/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lang="es-ES" sz="1600" b="1" dirty="0"/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Masa: 5 × 10⁷ kg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Diámetro: 55.0 m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Velocidad inicial: 27,000 m/s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Altura inicial: 100,000 m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Coeficiente de arrastre: Cd = 1.0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Densidad del aire al nivel del mar: ρ₀ = 1.225 kg/m³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Altura de escala: H = 8,000 m</a:t>
            </a: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lang="es-ES" sz="1600" b="1" dirty="0"/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dirty="0"/>
          </a:p>
        </p:txBody>
      </p:sp>
      <p:pic>
        <p:nvPicPr>
          <p:cNvPr id="121" name="Google Shape;12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93801" y="548534"/>
            <a:ext cx="2532657" cy="63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9" name="Picture 3">
            <a:extLst>
              <a:ext uri="{FF2B5EF4-FFF2-40B4-BE49-F238E27FC236}">
                <a16:creationId xmlns:a16="http://schemas.microsoft.com/office/drawing/2014/main" id="{9E7FC98C-6481-518B-359E-451B108E5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9380" y="1834265"/>
            <a:ext cx="5626909" cy="373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/>
          </p:nvPr>
        </p:nvSpPr>
        <p:spPr>
          <a:xfrm>
            <a:off x="1440111" y="548534"/>
            <a:ext cx="5875200" cy="8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>
                <a:solidFill>
                  <a:schemeClr val="lt1"/>
                </a:solidFill>
              </a:rPr>
              <a:t>Resultados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93801" y="548534"/>
            <a:ext cx="2532657" cy="636851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8"/>
          <p:cNvSpPr/>
          <p:nvPr/>
        </p:nvSpPr>
        <p:spPr>
          <a:xfrm>
            <a:off x="1506786" y="5572844"/>
            <a:ext cx="4170600" cy="10509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Espacio para distintivo, logos o gráficos.</a:t>
            </a:r>
            <a:endParaRPr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8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(opcional)</a:t>
            </a: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Google Shape;120;p17">
            <a:extLst>
              <a:ext uri="{FF2B5EF4-FFF2-40B4-BE49-F238E27FC236}">
                <a16:creationId xmlns:a16="http://schemas.microsoft.com/office/drawing/2014/main" id="{F6273CBA-5C75-FB64-0A76-D3E38854BD07}"/>
              </a:ext>
            </a:extLst>
          </p:cNvPr>
          <p:cNvSpPr txBox="1">
            <a:spLocks/>
          </p:cNvSpPr>
          <p:nvPr/>
        </p:nvSpPr>
        <p:spPr>
          <a:xfrm>
            <a:off x="525711" y="2620244"/>
            <a:ext cx="6522900" cy="29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just">
              <a:spcBef>
                <a:spcPts val="0"/>
              </a:spcBef>
              <a:buSzPts val="1600"/>
            </a:pPr>
            <a:r>
              <a:rPr lang="es-ES" sz="1600" b="1" dirty="0"/>
              <a:t>Caso </a:t>
            </a:r>
            <a:r>
              <a:rPr lang="es-ES" sz="1600" b="1" dirty="0" err="1"/>
              <a:t>Crater</a:t>
            </a:r>
            <a:r>
              <a:rPr lang="es-ES" sz="1600" b="1" dirty="0"/>
              <a:t> </a:t>
            </a:r>
            <a:r>
              <a:rPr lang="es-ES" sz="1600" b="1" dirty="0" err="1"/>
              <a:t>Barringer</a:t>
            </a:r>
            <a:endParaRPr lang="es-ES" sz="1600" b="1" dirty="0"/>
          </a:p>
          <a:p>
            <a:pPr marL="0" indent="0" algn="just">
              <a:spcBef>
                <a:spcPts val="0"/>
              </a:spcBef>
              <a:buSzPts val="1600"/>
            </a:pPr>
            <a:endParaRPr lang="es-ES" sz="1600" b="1" dirty="0"/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Masa: 6 × 10⁸ kg (hierro)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Diámetro: 50.0 m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Velocidad inicial: 12,000 m/s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Altura inicial: 100,000 m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Coeficiente de arrastre: Cd = 0.9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Densidad del aire al nivel del mar: ρ₀ = 1.225 kg/m³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Altura de escala: H = 8,000 m</a:t>
            </a:r>
          </a:p>
          <a:p>
            <a:pPr marL="0" indent="0" algn="just">
              <a:spcBef>
                <a:spcPts val="0"/>
              </a:spcBef>
              <a:buSzPts val="1600"/>
            </a:pPr>
            <a:endParaRPr lang="es-ES" sz="1600" b="1" dirty="0"/>
          </a:p>
          <a:p>
            <a:pPr marL="0" indent="0" algn="just">
              <a:spcBef>
                <a:spcPts val="0"/>
              </a:spcBef>
              <a:buSzPts val="1600"/>
            </a:pPr>
            <a:endParaRPr lang="es-ES" dirty="0"/>
          </a:p>
        </p:txBody>
      </p:sp>
      <p:pic>
        <p:nvPicPr>
          <p:cNvPr id="5123" name="Picture 3">
            <a:extLst>
              <a:ext uri="{FF2B5EF4-FFF2-40B4-BE49-F238E27FC236}">
                <a16:creationId xmlns:a16="http://schemas.microsoft.com/office/drawing/2014/main" id="{ABAA673C-14A0-9991-812B-88D97BCB5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346" y="1702558"/>
            <a:ext cx="5470943" cy="3634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AD49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/>
          <p:nvPr/>
        </p:nvSpPr>
        <p:spPr>
          <a:xfrm>
            <a:off x="0" y="2457450"/>
            <a:ext cx="12180888" cy="1943100"/>
          </a:xfrm>
          <a:prstGeom prst="rect">
            <a:avLst/>
          </a:prstGeom>
          <a:solidFill>
            <a:srgbClr val="069A7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52900" y="2938997"/>
            <a:ext cx="3897312" cy="98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64012" y="4637023"/>
            <a:ext cx="3886200" cy="24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335</Words>
  <Application>Microsoft Office PowerPoint</Application>
  <PresentationFormat>Panorámica</PresentationFormat>
  <Paragraphs>45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Cambria Math</vt:lpstr>
      <vt:lpstr>Tema de Office</vt:lpstr>
      <vt:lpstr>Presentación de PowerPoint</vt:lpstr>
      <vt:lpstr>Marco Teórico</vt:lpstr>
      <vt:lpstr>Objetivos</vt:lpstr>
      <vt:lpstr>Resultados</vt:lpstr>
      <vt:lpstr>Resultados</vt:lpstr>
      <vt:lpstr>Resultados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Juan David Sanclemente</cp:lastModifiedBy>
  <cp:revision>1</cp:revision>
  <dcterms:modified xsi:type="dcterms:W3CDTF">2025-08-19T04:41:33Z</dcterms:modified>
</cp:coreProperties>
</file>